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Helvetica Neue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jYhYWEQRm0y+83rFa5fgrBvWGq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regular.fntdata"/><Relationship Id="rId10" Type="http://schemas.openxmlformats.org/officeDocument/2006/relationships/slide" Target="slides/slide6.xml"/><Relationship Id="rId13" Type="http://schemas.openxmlformats.org/officeDocument/2006/relationships/font" Target="fonts/HelveticaNeue-italic.fntdata"/><Relationship Id="rId12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A6C5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text, application, chat or text message&#10;&#10;Description automatically generated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291" y="1669692"/>
            <a:ext cx="2620652" cy="24827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&#10;&#10;Description automatically generated with low confidence"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86110" y="5966085"/>
            <a:ext cx="1671782" cy="59920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4278473" y="1669692"/>
            <a:ext cx="6401719" cy="1034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5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AC"/>
              </a:buClr>
              <a:buSzPct val="100000"/>
              <a:buFont typeface="Helvetica Neue"/>
              <a:buNone/>
            </a:pPr>
            <a:r>
              <a:rPr b="1" i="0" lang="en-US" sz="4800" u="none" cap="none" strike="noStrike">
                <a:solidFill>
                  <a:srgbClr val="3660A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Discussion of </a:t>
            </a:r>
            <a:r>
              <a:rPr b="1" lang="en-US" sz="4800">
                <a:solidFill>
                  <a:srgbClr val="3660A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Pulsed Field Ablation for the Treatment of Atrial Fibrillation: PULSED AF Pivotal Trial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337464" y="2868479"/>
            <a:ext cx="60678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Hosted by </a:t>
            </a:r>
            <a:r>
              <a:rPr b="1" lang="en-US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William H. Sauer, MD, FHRS, CCDS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text, application, chat or text message&#10;&#10;Description automatically generated"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06766" y="5376552"/>
            <a:ext cx="1206562" cy="114305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529"/>
              </a:srgbClr>
            </a:outerShdw>
          </a:effectLst>
        </p:spPr>
      </p:pic>
      <p:sp>
        <p:nvSpPr>
          <p:cNvPr id="93" name="Google Shape;93;p2"/>
          <p:cNvSpPr txBox="1"/>
          <p:nvPr/>
        </p:nvSpPr>
        <p:spPr>
          <a:xfrm>
            <a:off x="764309" y="415637"/>
            <a:ext cx="10515600" cy="1034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AC"/>
              </a:buClr>
              <a:buSzPts val="4800"/>
              <a:buFont typeface="Helvetica Neue"/>
              <a:buNone/>
            </a:pPr>
            <a:r>
              <a:rPr b="1" i="0" lang="en-US" sz="4800" u="none" cap="none" strike="noStrike">
                <a:solidFill>
                  <a:srgbClr val="3660A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Article Information: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838200" y="2642826"/>
            <a:ext cx="10515600" cy="18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Helvetica Neue"/>
              <a:buNone/>
            </a:pPr>
            <a:r>
              <a:rPr b="1" i="0" lang="en-US" sz="20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Article for Discussion: </a:t>
            </a:r>
            <a:r>
              <a:rPr b="1" lang="en-US" sz="2000">
                <a:solidFill>
                  <a:srgbClr val="81A6C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Pulsed Field Ablation for the Treatment of Atrial Fibrillation: PULSED AF Pivotal Trial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81A6C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Helvetica Neue"/>
              <a:buNone/>
            </a:pPr>
            <a:r>
              <a:rPr b="1" i="0" lang="en-US" sz="20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Authors</a:t>
            </a:r>
            <a:r>
              <a:rPr b="1" i="0" lang="en-US" sz="2000" u="none" cap="none" strike="noStrike">
                <a:solidFill>
                  <a:srgbClr val="81A6C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b="1" lang="en-US" sz="2000">
                <a:solidFill>
                  <a:srgbClr val="81A6C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Atul Verma, David E. Haines, Lucas V. Boersma, Nitesh Sood, Andrea Natale, Francis E. Marchlinski, Hugh Calkins, Prashanthan Sanders, Douglas L. Packer, Karl-Heinz Kuck, Gerhard Hindricks, Birce Onal, Jeffrey Cerkvenik, Hiroshi Tada, David B. DeLurgio on behalf of the PULSED AF Investigators</a:t>
            </a:r>
            <a:endParaRPr b="1" sz="2000">
              <a:solidFill>
                <a:srgbClr val="81A6C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A6C5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text, application, chat or text message&#10;&#10;Description automatically generated" id="99" name="Google Shape;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06766" y="5376552"/>
            <a:ext cx="1206562" cy="114305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529"/>
              </a:srgbClr>
            </a:outerShdw>
          </a:effectLst>
        </p:spPr>
      </p:pic>
      <p:sp>
        <p:nvSpPr>
          <p:cNvPr id="100" name="Google Shape;10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elvetica Neue"/>
              <a:buNone/>
            </a:pPr>
            <a:r>
              <a:rPr b="1" lang="en-US" sz="4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Today’s Host</a:t>
            </a:r>
            <a:endParaRPr/>
          </a:p>
        </p:txBody>
      </p:sp>
      <p:sp>
        <p:nvSpPr>
          <p:cNvPr id="101" name="Google Shape;101;p3"/>
          <p:cNvSpPr txBox="1"/>
          <p:nvPr/>
        </p:nvSpPr>
        <p:spPr>
          <a:xfrm>
            <a:off x="4036550" y="5157500"/>
            <a:ext cx="4149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AC"/>
              </a:buClr>
              <a:buSzPts val="20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AC"/>
              </a:buClr>
              <a:buSzPts val="2000"/>
              <a:buFont typeface="Helvetica Neue"/>
              <a:buNone/>
            </a:pPr>
            <a:r>
              <a:rPr b="1" lang="en-US" sz="2000">
                <a:solidFill>
                  <a:srgbClr val="3660A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William H. Sauer, MD, FHRS, CCDS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AC"/>
              </a:buClr>
              <a:buSzPts val="2000"/>
              <a:buFont typeface="Helvetica Neue"/>
              <a:buNone/>
            </a:pPr>
            <a:r>
              <a:rPr b="1" lang="en-US" sz="2000">
                <a:solidFill>
                  <a:srgbClr val="3660A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Brigham and Women's Hospital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2000" y="1850887"/>
            <a:ext cx="3156225" cy="315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A6C5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text, application, chat or text message&#10;&#10;Description automatically generated" id="107" name="Google Shape;1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06766" y="5376552"/>
            <a:ext cx="1206562" cy="114305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529"/>
              </a:srgbClr>
            </a:outerShdw>
          </a:effectLst>
        </p:spPr>
      </p:pic>
      <p:sp>
        <p:nvSpPr>
          <p:cNvPr id="108" name="Google Shape;10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elvetica Neue"/>
              <a:buNone/>
            </a:pPr>
            <a:r>
              <a:rPr b="1" lang="en-US" sz="4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Today’s Contributors:</a:t>
            </a:r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6473400" y="4437225"/>
            <a:ext cx="3185400" cy="12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AC"/>
              </a:buClr>
              <a:buSzPts val="2000"/>
              <a:buFont typeface="Helvetica Neue"/>
              <a:buNone/>
            </a:pPr>
            <a:r>
              <a:rPr b="1" lang="en-US" sz="2000">
                <a:solidFill>
                  <a:srgbClr val="3660A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 C. Zei, MD, PhD, FHRS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AC"/>
              </a:buClr>
              <a:buSzPts val="2000"/>
              <a:buFont typeface="Helvetica Neue"/>
              <a:buNone/>
            </a:pPr>
            <a:r>
              <a:rPr b="1" lang="en-US" sz="2000">
                <a:solidFill>
                  <a:srgbClr val="3660A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Brigham and Women's Hospital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1099900" y="4573274"/>
            <a:ext cx="363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AC"/>
              </a:buClr>
              <a:buSzPts val="2100"/>
              <a:buFont typeface="Helvetica Neue"/>
              <a:buNone/>
            </a:pPr>
            <a:r>
              <a:rPr b="1" lang="en-US" sz="2100">
                <a:solidFill>
                  <a:srgbClr val="3660A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Nathaniel Steiger, MD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AC"/>
              </a:buClr>
              <a:buSzPts val="2000"/>
              <a:buFont typeface="Helvetica Neue"/>
              <a:buNone/>
            </a:pPr>
            <a:r>
              <a:rPr b="1" lang="en-US" sz="2000">
                <a:solidFill>
                  <a:srgbClr val="3660A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Brigham and Women's Hospital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3450" y="1843088"/>
            <a:ext cx="2577786" cy="2577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4386" y="1843088"/>
            <a:ext cx="2441738" cy="2441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A6C5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text, application, chat or text message&#10;&#10;Description automatically generated" id="117" name="Google Shape;11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06766" y="5376552"/>
            <a:ext cx="1206562" cy="114305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529"/>
              </a:srgbClr>
            </a:outerShdw>
          </a:effectLst>
        </p:spPr>
      </p:pic>
      <p:sp>
        <p:nvSpPr>
          <p:cNvPr id="118" name="Google Shape;11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elvetica Neue"/>
              <a:buNone/>
            </a:pPr>
            <a:r>
              <a:rPr b="1" lang="en-US" sz="4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Disclosures:</a:t>
            </a:r>
            <a:endParaRPr/>
          </a:p>
        </p:txBody>
      </p:sp>
      <p:sp>
        <p:nvSpPr>
          <p:cNvPr id="119" name="Google Shape;119;p5"/>
          <p:cNvSpPr txBox="1"/>
          <p:nvPr/>
        </p:nvSpPr>
        <p:spPr>
          <a:xfrm>
            <a:off x="1024747" y="3318764"/>
            <a:ext cx="52446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</a:pPr>
            <a:r>
              <a:rPr b="1" lang="en-US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Nathaniel Steiger, MD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899404" y="1690688"/>
            <a:ext cx="5369828" cy="803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None/>
            </a:pPr>
            <a:r>
              <a:rPr b="1" lang="en-US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William H. Sauer, MD, FHRS, CCDS</a:t>
            </a:r>
            <a:endParaRPr b="1"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1024750" y="2146025"/>
            <a:ext cx="10664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AC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3660A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Honoraria/Speaking/Consulting: </a:t>
            </a:r>
            <a:r>
              <a:rPr b="1" lang="en-US" sz="2000">
                <a:solidFill>
                  <a:srgbClr val="3660A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Biotronik, Biosense Webster, Inc., Abbott, Boston Scientific</a:t>
            </a:r>
            <a:endParaRPr b="1" i="0" sz="2000" u="none" cap="none" strike="noStrike">
              <a:solidFill>
                <a:srgbClr val="3660A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AC"/>
              </a:buClr>
              <a:buSzPts val="2000"/>
              <a:buFont typeface="Helvetica Neue"/>
              <a:buChar char="•"/>
            </a:pPr>
            <a:r>
              <a:rPr b="1" i="0" lang="en-US" sz="2000" u="none" cap="none" strike="noStrike">
                <a:solidFill>
                  <a:srgbClr val="3660A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Research: Medtronic</a:t>
            </a:r>
            <a:endParaRPr b="1" i="0" sz="2000" u="none" cap="none" strike="noStrike">
              <a:solidFill>
                <a:srgbClr val="3660A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838200" y="3716314"/>
            <a:ext cx="106641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AC"/>
              </a:buClr>
              <a:buSzPts val="2000"/>
              <a:buFont typeface="Helvetica Neue"/>
              <a:buChar char="•"/>
            </a:pPr>
            <a:r>
              <a:rPr b="1" lang="en-US" sz="2000">
                <a:solidFill>
                  <a:srgbClr val="3660A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Nothing to disclose.</a:t>
            </a:r>
            <a:endParaRPr b="1" i="0" sz="2000" u="none" cap="none" strike="noStrike">
              <a:solidFill>
                <a:srgbClr val="3660A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1024747" y="4284826"/>
            <a:ext cx="5369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"/>
              <a:buNone/>
            </a:pPr>
            <a:r>
              <a:rPr b="1" lang="en-US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 C Zei, MD, PhD, FHRS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1024750" y="4947000"/>
            <a:ext cx="10664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AC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3660A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Honoraria/Speaking/Consulting: </a:t>
            </a:r>
            <a:r>
              <a:rPr b="1" lang="en-US" sz="2000">
                <a:solidFill>
                  <a:srgbClr val="3660A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Varian Medical Systems</a:t>
            </a:r>
            <a:r>
              <a:rPr b="1" lang="en-US" sz="2000">
                <a:solidFill>
                  <a:srgbClr val="3660A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Biosense Webster, Inc., Abbott</a:t>
            </a:r>
            <a:endParaRPr b="1" i="0" sz="2000" u="none" cap="none" strike="noStrike">
              <a:solidFill>
                <a:srgbClr val="3660A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AC"/>
              </a:buClr>
              <a:buSzPts val="2000"/>
              <a:buFont typeface="Helvetica Neue"/>
              <a:buChar char="•"/>
            </a:pPr>
            <a:r>
              <a:rPr b="1" i="0" lang="en-US" sz="2000" u="none" cap="none" strike="noStrike">
                <a:solidFill>
                  <a:srgbClr val="3660A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Research: </a:t>
            </a:r>
            <a:r>
              <a:rPr b="1" lang="en-US" sz="2000">
                <a:solidFill>
                  <a:srgbClr val="3660A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Biosense Webster, Inc.</a:t>
            </a:r>
            <a:endParaRPr b="1" sz="2000">
              <a:solidFill>
                <a:srgbClr val="3660A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AC"/>
              </a:buClr>
              <a:buSzPts val="2000"/>
              <a:buFont typeface="Helvetica Neue"/>
              <a:buChar char="•"/>
            </a:pPr>
            <a:r>
              <a:rPr b="1" lang="en-US" sz="2000">
                <a:solidFill>
                  <a:srgbClr val="3660A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Stocks, Publicly Traded: Affera, Inc.</a:t>
            </a:r>
            <a:endParaRPr b="1" sz="2000">
              <a:solidFill>
                <a:srgbClr val="3660A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A6C5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text, application, chat or text message&#10;&#10;Description automatically generated" id="129" name="Google Shape;12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291" y="1669692"/>
            <a:ext cx="2620652" cy="248272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4553145" y="2298711"/>
            <a:ext cx="507162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2023-04-18T16:14:45Z</dcterms:created>
  <dc:creator>Sarah Sailor</dc:creator>
</cp:coreProperties>
</file>